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  <p:sldMasterId id="2147483675" r:id="rId2"/>
  </p:sldMasterIdLst>
  <p:notesMasterIdLst>
    <p:notesMasterId r:id="rId20"/>
  </p:notesMasterIdLst>
  <p:handoutMasterIdLst>
    <p:handoutMasterId r:id="rId21"/>
  </p:handoutMasterIdLst>
  <p:sldIdLst>
    <p:sldId id="256" r:id="rId3"/>
    <p:sldId id="296" r:id="rId4"/>
    <p:sldId id="303" r:id="rId5"/>
    <p:sldId id="306" r:id="rId6"/>
    <p:sldId id="304" r:id="rId7"/>
    <p:sldId id="298" r:id="rId8"/>
    <p:sldId id="305" r:id="rId9"/>
    <p:sldId id="297" r:id="rId10"/>
    <p:sldId id="307" r:id="rId11"/>
    <p:sldId id="300" r:id="rId12"/>
    <p:sldId id="299" r:id="rId13"/>
    <p:sldId id="301" r:id="rId14"/>
    <p:sldId id="308" r:id="rId15"/>
    <p:sldId id="284" r:id="rId16"/>
    <p:sldId id="289" r:id="rId17"/>
    <p:sldId id="309" r:id="rId18"/>
    <p:sldId id="310" r:id="rId1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166FF13-46AE-486C-A3B1-7AB61CEF0F9A}">
          <p14:sldIdLst>
            <p14:sldId id="256"/>
            <p14:sldId id="296"/>
            <p14:sldId id="303"/>
            <p14:sldId id="306"/>
          </p14:sldIdLst>
        </p14:section>
        <p14:section name="Untitled Section" id="{E93E51EA-3E95-4E59-899D-7D46824B403D}">
          <p14:sldIdLst>
            <p14:sldId id="304"/>
            <p14:sldId id="298"/>
            <p14:sldId id="305"/>
            <p14:sldId id="297"/>
            <p14:sldId id="307"/>
            <p14:sldId id="300"/>
            <p14:sldId id="299"/>
            <p14:sldId id="301"/>
            <p14:sldId id="308"/>
            <p14:sldId id="284"/>
            <p14:sldId id="289"/>
            <p14:sldId id="309"/>
            <p14:sldId id="31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se Kisaalita" initials="RK" lastIdx="2" clrIdx="0">
    <p:extLst>
      <p:ext uri="{19B8F6BF-5375-455C-9EA6-DF929625EA0E}">
        <p15:presenceInfo xmlns:p15="http://schemas.microsoft.com/office/powerpoint/2012/main" userId="S-1-5-21-796845957-861567501-725345543-156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78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271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VR1\Departments\Finance\Kisaalita\FY2025%20Budget\Budget%20Presentations\Public%20Hearings\Backup%20for%20budget%20hearing%20-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VR1\Departments\Finance\Kisaalita\FY2025%20Budget\Budget%20Presentations\Public%20Hearings\Backup%20for%20budget%20hearing%20-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366838910761152"/>
          <c:y val="0.18428731358651496"/>
          <c:w val="0.46452940452755903"/>
          <c:h val="0.81568116733634422"/>
        </c:manualLayout>
      </c:layout>
      <c:pieChart>
        <c:varyColors val="1"/>
        <c:ser>
          <c:idx val="0"/>
          <c:order val="0"/>
          <c:tx>
            <c:strRef>
              <c:f>'General Fund Expenditures'!$C$2:$C$3</c:f>
              <c:strCache>
                <c:ptCount val="2"/>
                <c:pt idx="0">
                  <c:v> FY2025 </c:v>
                </c:pt>
                <c:pt idx="1">
                  <c:v> Proposed 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341-4B7F-B8B9-D52BDE29006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341-4B7F-B8B9-D52BDE29006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341-4B7F-B8B9-D52BDE290068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341-4B7F-B8B9-D52BDE29006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341-4B7F-B8B9-D52BDE29006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341-4B7F-B8B9-D52BDE29006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341-4B7F-B8B9-D52BDE290068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1341-4B7F-B8B9-D52BDE290068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41-4B7F-B8B9-D52BDE290068}"/>
                </c:ext>
              </c:extLst>
            </c:dLbl>
            <c:dLbl>
              <c:idx val="1"/>
              <c:layout>
                <c:manualLayout>
                  <c:x val="8.07267481584171E-2"/>
                  <c:y val="4.9805209326412699E-2"/>
                </c:manualLayout>
              </c:layout>
              <c:tx>
                <c:rich>
                  <a:bodyPr/>
                  <a:lstStyle/>
                  <a:p>
                    <a:fld id="{02532089-FF07-41CD-80DA-D7C9AD8F7AA7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fld id="{9C7C8CAD-6BCB-4A59-8621-6181DDE77CC3}" type="VALUE">
                      <a:rPr lang="en-US" baseline="0" smtClean="0"/>
                      <a:pPr/>
                      <a:t>[VALUE]</a:t>
                    </a:fld>
                    <a:endParaRPr lang="en-US" baseline="0" dirty="0"/>
                  </a:p>
                  <a:p>
                    <a:r>
                      <a:rPr lang="en-US" baseline="0" dirty="0"/>
                      <a:t>24%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341-4B7F-B8B9-D52BDE290068}"/>
                </c:ext>
              </c:extLst>
            </c:dLbl>
            <c:dLbl>
              <c:idx val="2"/>
              <c:layout>
                <c:manualLayout>
                  <c:x val="6.8437709821155976E-2"/>
                  <c:y val="3.355397078094558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100FEF9-EF01-4808-9040-8D718C8B3288}" type="CATEGORYNAME">
                      <a:rPr lang="en-US" dirty="0"/>
                      <a:pPr>
                        <a:defRPr sz="1500" b="1"/>
                      </a:pPr>
                      <a:t>[CATEGORY NAME]</a:t>
                    </a:fld>
                    <a:r>
                      <a:rPr lang="en-US" baseline="0" dirty="0"/>
                      <a:t>, </a:t>
                    </a:r>
                    <a:fld id="{7834B66D-4E77-4BA3-895D-33D0DC3FC1A6}" type="VALUE">
                      <a:rPr lang="en-US" baseline="0" smtClean="0"/>
                      <a:pPr>
                        <a:defRPr sz="1500" b="1"/>
                      </a:pPr>
                      <a:t>[VALUE]</a:t>
                    </a:fld>
                    <a:endParaRPr lang="en-US" baseline="0" dirty="0"/>
                  </a:p>
                  <a:p>
                    <a:pPr>
                      <a:defRPr sz="1500" b="1"/>
                    </a:pPr>
                    <a:r>
                      <a:rPr lang="en-US" baseline="0" dirty="0"/>
                      <a:t>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657622739018087"/>
                      <c:h val="0.1264589768992286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341-4B7F-B8B9-D52BDE290068}"/>
                </c:ext>
              </c:extLst>
            </c:dLbl>
            <c:dLbl>
              <c:idx val="3"/>
              <c:layout>
                <c:manualLayout>
                  <c:x val="-0.20382128238261024"/>
                  <c:y val="-0.1036465120415125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D24C176-6BCB-4A40-B8B0-D6AA97283D7C}" type="CATEGORYNAME">
                      <a:rPr lang="en-US"/>
                      <a:pPr>
                        <a:defRPr sz="1500" b="1"/>
                      </a:pPr>
                      <a:t>[CATEGORY NAME]</a:t>
                    </a:fld>
                    <a:r>
                      <a:rPr lang="en-US" baseline="0" dirty="0"/>
                      <a:t>, </a:t>
                    </a:r>
                    <a:fld id="{27A768B2-287E-4EC4-9F1C-105ED1DC988C}" type="VALUE">
                      <a:rPr lang="en-US" baseline="0" smtClean="0"/>
                      <a:pPr>
                        <a:defRPr sz="1500" b="1"/>
                      </a:pPr>
                      <a:t>[VALUE]</a:t>
                    </a:fld>
                    <a:endParaRPr lang="en-US" baseline="0" dirty="0"/>
                  </a:p>
                  <a:p>
                    <a:pPr>
                      <a:defRPr sz="1500" b="1"/>
                    </a:pPr>
                    <a:r>
                      <a:rPr lang="en-US" baseline="0" dirty="0"/>
                      <a:t>45%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462532299741603"/>
                      <c:h val="0.1546041587041374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1341-4B7F-B8B9-D52BDE290068}"/>
                </c:ext>
              </c:extLst>
            </c:dLbl>
            <c:dLbl>
              <c:idx val="4"/>
              <c:layout>
                <c:manualLayout>
                  <c:x val="-3.6333292640745501E-2"/>
                  <c:y val="1.5236027820229599E-2"/>
                </c:manualLayout>
              </c:layout>
              <c:tx>
                <c:rich>
                  <a:bodyPr/>
                  <a:lstStyle/>
                  <a:p>
                    <a:fld id="{A815E89F-32CB-4862-B6FD-C92450E39ECA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fld id="{51067A98-94B1-4E0B-AB93-EF5DFD1D5058}" type="VALUE">
                      <a:rPr lang="en-US" baseline="0" smtClean="0"/>
                      <a:pPr/>
                      <a:t>[VALUE]</a:t>
                    </a:fld>
                    <a:endParaRPr lang="en-US" baseline="0" dirty="0"/>
                  </a:p>
                  <a:p>
                    <a:r>
                      <a:rPr lang="en-US" baseline="0" dirty="0"/>
                      <a:t>7%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1341-4B7F-B8B9-D52BDE290068}"/>
                </c:ext>
              </c:extLst>
            </c:dLbl>
            <c:dLbl>
              <c:idx val="5"/>
              <c:layout>
                <c:manualLayout>
                  <c:x val="-6.3942052610351297E-2"/>
                  <c:y val="-1.463444050948982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18C9449-8448-4BC7-B11F-FD682F4D1F96}" type="CATEGORYNAME">
                      <a:rPr lang="en-US"/>
                      <a:pPr>
                        <a:defRPr sz="1500" b="1"/>
                      </a:pPr>
                      <a:t>[CATEGORY NAME]</a:t>
                    </a:fld>
                    <a:r>
                      <a:rPr lang="en-US" baseline="0" dirty="0"/>
                      <a:t>, </a:t>
                    </a:r>
                    <a:fld id="{E5C33FEA-70D8-4524-9EBA-DFDBFDDAB0A7}" type="VALUE">
                      <a:rPr lang="en-US" baseline="0" smtClean="0"/>
                      <a:pPr>
                        <a:defRPr sz="1500" b="1"/>
                      </a:pPr>
                      <a:t>[VALUE]</a:t>
                    </a:fld>
                    <a:endParaRPr lang="en-US" baseline="0" dirty="0"/>
                  </a:p>
                  <a:p>
                    <a:pPr>
                      <a:defRPr sz="1500" b="1"/>
                    </a:pPr>
                    <a:r>
                      <a:rPr lang="en-US" baseline="0" dirty="0"/>
                      <a:t>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178935481901973"/>
                      <c:h val="0.1431723220652630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1341-4B7F-B8B9-D52BDE290068}"/>
                </c:ext>
              </c:extLst>
            </c:dLbl>
            <c:dLbl>
              <c:idx val="6"/>
              <c:layout>
                <c:manualLayout>
                  <c:x val="2.7403857839480815E-2"/>
                  <c:y val="-2.6056989513082166E-2"/>
                </c:manualLayout>
              </c:layout>
              <c:tx>
                <c:rich>
                  <a:bodyPr/>
                  <a:lstStyle/>
                  <a:p>
                    <a:fld id="{BB993E6F-C4C2-45A0-B7FF-F803CAABBD65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fld id="{94CAFC5A-20E9-4AFE-AF95-38B8D7D9D808}" type="VALUE">
                      <a:rPr lang="en-US" baseline="0" smtClean="0"/>
                      <a:pPr/>
                      <a:t>[VALUE]</a:t>
                    </a:fld>
                    <a:endParaRPr lang="en-US" baseline="0" dirty="0"/>
                  </a:p>
                  <a:p>
                    <a:r>
                      <a:rPr lang="en-US" baseline="0" dirty="0"/>
                      <a:t>13%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90956072351421"/>
                      <c:h val="0.1491854681373109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1341-4B7F-B8B9-D52BDE290068}"/>
                </c:ext>
              </c:extLst>
            </c:dLbl>
            <c:dLbl>
              <c:idx val="7"/>
              <c:layout>
                <c:manualLayout>
                  <c:x val="4.9443834055626724E-2"/>
                  <c:y val="-3.282728403145248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Planning &amp; Development</a:t>
                    </a:r>
                    <a:r>
                      <a:rPr lang="en-US" baseline="0" dirty="0"/>
                      <a:t>, </a:t>
                    </a:r>
                    <a:fld id="{385309F1-ECD3-4A1E-BA67-CEBB5D1C6F2B}" type="VALUE">
                      <a:rPr lang="en-US" baseline="0" smtClean="0"/>
                      <a:pPr>
                        <a:defRPr sz="1500" b="1"/>
                      </a:pPr>
                      <a:t>[VALUE]</a:t>
                    </a:fld>
                    <a:endParaRPr lang="en-US" baseline="0" dirty="0"/>
                  </a:p>
                  <a:p>
                    <a:pPr>
                      <a:defRPr sz="1500" b="1"/>
                    </a:pPr>
                    <a:r>
                      <a:rPr lang="en-US" baseline="0" dirty="0"/>
                      <a:t>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52589065901646"/>
                      <c:h val="0.1477450567208127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1341-4B7F-B8B9-D52BDE2900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25400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'General Fund Expenditures'!$B$4:$B$11</c:f>
              <c:strCache>
                <c:ptCount val="8"/>
                <c:pt idx="1">
                  <c:v>General Govt</c:v>
                </c:pt>
                <c:pt idx="2">
                  <c:v>Judicial</c:v>
                </c:pt>
                <c:pt idx="3">
                  <c:v>Public Safety</c:v>
                </c:pt>
                <c:pt idx="4">
                  <c:v>Public Works</c:v>
                </c:pt>
                <c:pt idx="5">
                  <c:v>Health &amp; Welfare</c:v>
                </c:pt>
                <c:pt idx="6">
                  <c:v>Culture &amp; Recreation</c:v>
                </c:pt>
                <c:pt idx="7">
                  <c:v>Housing &amp; Development</c:v>
                </c:pt>
              </c:strCache>
            </c:strRef>
          </c:cat>
          <c:val>
            <c:numRef>
              <c:f>'General Fund Expenditures'!$C$4:$C$11</c:f>
              <c:numCache>
                <c:formatCode>_("$"* #,##0_);_("$"* \(#,##0\);_("$"* "-"_);_(@_)</c:formatCode>
                <c:ptCount val="8"/>
                <c:pt idx="0" formatCode="_(* #,##0_);_(* \(#,##0\);_(* &quot;-&quot;_);_(@_)">
                  <c:v>0</c:v>
                </c:pt>
                <c:pt idx="1">
                  <c:v>7863018</c:v>
                </c:pt>
                <c:pt idx="2" formatCode="_(* #,##0_);_(* \(#,##0\);_(* &quot;-&quot;_);_(@_)">
                  <c:v>2142685</c:v>
                </c:pt>
                <c:pt idx="3" formatCode="_(* #,##0_);_(* \(#,##0\);_(* &quot;-&quot;_);_(@_)">
                  <c:v>14863963</c:v>
                </c:pt>
                <c:pt idx="4" formatCode="_(* #,##0_);_(* \(#,##0\);_(* &quot;-&quot;_);_(@_)">
                  <c:v>2242827</c:v>
                </c:pt>
                <c:pt idx="5" formatCode="_(* #,##0_);_(* \(#,##0\);_(* &quot;-&quot;_);_(@_)">
                  <c:v>606275</c:v>
                </c:pt>
                <c:pt idx="6" formatCode="_(* #,##0_);_(* \(#,##0\);_(* &quot;-&quot;_);_(@_)">
                  <c:v>4316917</c:v>
                </c:pt>
                <c:pt idx="7" formatCode="_(* #,##0_);_(* \(#,##0\);_(* &quot;-&quot;_);_(@_)">
                  <c:v>925489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1341-4B7F-B8B9-D52BDE290068}"/>
            </c:ext>
          </c:extLst>
        </c:ser>
        <c:ser>
          <c:idx val="1"/>
          <c:order val="1"/>
          <c:tx>
            <c:strRef>
              <c:f>'General Fund Expenditures'!$D$2:$D$3</c:f>
              <c:strCache>
                <c:ptCount val="2"/>
                <c:pt idx="0">
                  <c:v>FY2024</c:v>
                </c:pt>
                <c:pt idx="1">
                  <c:v>Approved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1341-4B7F-B8B9-D52BDE29006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1341-4B7F-B8B9-D52BDE29006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1341-4B7F-B8B9-D52BDE29006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1341-4B7F-B8B9-D52BDE29006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A-1341-4B7F-B8B9-D52BDE29006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C-1341-4B7F-B8B9-D52BDE29006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E-1341-4B7F-B8B9-D52BDE290068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0-1341-4B7F-B8B9-D52BDE290068}"/>
              </c:ext>
            </c:extLst>
          </c:dPt>
          <c:cat>
            <c:strRef>
              <c:f>'General Fund Expenditures'!$B$4:$B$11</c:f>
              <c:strCache>
                <c:ptCount val="8"/>
                <c:pt idx="1">
                  <c:v>General Govt</c:v>
                </c:pt>
                <c:pt idx="2">
                  <c:v>Judicial</c:v>
                </c:pt>
                <c:pt idx="3">
                  <c:v>Public Safety</c:v>
                </c:pt>
                <c:pt idx="4">
                  <c:v>Public Works</c:v>
                </c:pt>
                <c:pt idx="5">
                  <c:v>Health &amp; Welfare</c:v>
                </c:pt>
                <c:pt idx="6">
                  <c:v>Culture &amp; Recreation</c:v>
                </c:pt>
                <c:pt idx="7">
                  <c:v>Housing &amp; Development</c:v>
                </c:pt>
              </c:strCache>
            </c:strRef>
          </c:cat>
          <c:val>
            <c:numRef>
              <c:f>'General Fund Expenditures'!$D$4:$D$11</c:f>
              <c:numCache>
                <c:formatCode>_("$"* #,##0_);_("$"* \(#,##0\);_("$"* "-"_);_(@_)</c:formatCode>
                <c:ptCount val="8"/>
                <c:pt idx="0" formatCode="General">
                  <c:v>0</c:v>
                </c:pt>
                <c:pt idx="1">
                  <c:v>8344570</c:v>
                </c:pt>
                <c:pt idx="2" formatCode="_(* #,##0_);_(* \(#,##0\);_(* &quot;-&quot;_);_(@_)">
                  <c:v>1781411</c:v>
                </c:pt>
                <c:pt idx="3" formatCode="_(* #,##0_);_(* \(#,##0\);_(* &quot;-&quot;_);_(@_)">
                  <c:v>12451040</c:v>
                </c:pt>
                <c:pt idx="4" formatCode="_(* #,##0_);_(* \(#,##0\);_(* &quot;-&quot;_);_(@_)">
                  <c:v>2236876</c:v>
                </c:pt>
                <c:pt idx="5" formatCode="_(* #,##0_);_(* \(#,##0\);_(* &quot;-&quot;_);_(@_)">
                  <c:v>577202</c:v>
                </c:pt>
                <c:pt idx="6" formatCode="_(* #,##0_);_(* \(#,##0\);_(* &quot;-&quot;_);_(@_)">
                  <c:v>1659490</c:v>
                </c:pt>
                <c:pt idx="7" formatCode="_(* #,##0_);_(* \(#,##0\);_(* &quot;-&quot;_);_(@_)">
                  <c:v>932920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1341-4B7F-B8B9-D52BDE2900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462400533266676"/>
          <c:y val="0.21629649788983435"/>
          <c:w val="0.82913098632314375"/>
          <c:h val="0.75722345689509118"/>
        </c:manualLayout>
      </c:layout>
      <c:pie3DChart>
        <c:varyColors val="1"/>
        <c:ser>
          <c:idx val="0"/>
          <c:order val="0"/>
          <c:tx>
            <c:strRef>
              <c:f>'General Fund Revenue'!$C$5:$C$6</c:f>
              <c:strCache>
                <c:ptCount val="2"/>
                <c:pt idx="0">
                  <c:v> Proposed </c:v>
                </c:pt>
                <c:pt idx="1">
                  <c:v>  Budget </c:v>
                </c:pt>
              </c:strCache>
            </c:strRef>
          </c:tx>
          <c:dPt>
            <c:idx val="0"/>
            <c:bubble3D val="0"/>
            <c:explosion val="11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CEA-9345-8CF9-87DA57C7364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CEA-9345-8CF9-87DA57C7364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CEA-9345-8CF9-87DA57C7364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CEA-9345-8CF9-87DA57C7364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5CEA-9345-8CF9-87DA57C7364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5CEA-9345-8CF9-87DA57C7364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5CEA-9345-8CF9-87DA57C7364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5CEA-9345-8CF9-87DA57C7364E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5CEA-9345-8CF9-87DA57C7364E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5CEA-9345-8CF9-87DA57C7364E}"/>
              </c:ext>
            </c:extLst>
          </c:dPt>
          <c:dLbls>
            <c:dLbl>
              <c:idx val="0"/>
              <c:layout>
                <c:manualLayout>
                  <c:x val="-2.073933671676878E-2"/>
                  <c:y val="-0.3758676454505686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CEA-9345-8CF9-87DA57C7364E}"/>
                </c:ext>
              </c:extLst>
            </c:dLbl>
            <c:dLbl>
              <c:idx val="1"/>
              <c:layout>
                <c:manualLayout>
                  <c:x val="1.0498687664041995E-2"/>
                  <c:y val="3.1662839020121848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CEA-9345-8CF9-87DA57C7364E}"/>
                </c:ext>
              </c:extLst>
            </c:dLbl>
            <c:dLbl>
              <c:idx val="2"/>
              <c:layout>
                <c:manualLayout>
                  <c:x val="-6.8582765736960039E-3"/>
                  <c:y val="4.687472659667541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CEA-9345-8CF9-87DA57C7364E}"/>
                </c:ext>
              </c:extLst>
            </c:dLbl>
            <c:dLbl>
              <c:idx val="3"/>
              <c:layout>
                <c:manualLayout>
                  <c:x val="-4.5989861503532528E-2"/>
                  <c:y val="5.4471511373577666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5177630355260695E-2"/>
                      <c:h val="9.45812828083989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5CEA-9345-8CF9-87DA57C7364E}"/>
                </c:ext>
              </c:extLst>
            </c:dLbl>
            <c:dLbl>
              <c:idx val="4"/>
              <c:layout>
                <c:manualLayout>
                  <c:x val="-5.772005772005772E-3"/>
                  <c:y val="-6.167792187669163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738816738816739"/>
                      <c:h val="7.881770953253651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5CEA-9345-8CF9-87DA57C7364E}"/>
                </c:ext>
              </c:extLst>
            </c:dLbl>
            <c:dLbl>
              <c:idx val="5"/>
              <c:layout>
                <c:manualLayout>
                  <c:x val="-2.8060783740615099E-2"/>
                  <c:y val="-0.1152814687226596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CEA-9345-8CF9-87DA57C7364E}"/>
                </c:ext>
              </c:extLst>
            </c:dLbl>
            <c:dLbl>
              <c:idx val="6"/>
              <c:layout>
                <c:manualLayout>
                  <c:x val="7.4996530945442845E-4"/>
                  <c:y val="-0.2009945045931758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419675886970818"/>
                      <c:h val="6.43330325896762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5CEA-9345-8CF9-87DA57C7364E}"/>
                </c:ext>
              </c:extLst>
            </c:dLbl>
            <c:dLbl>
              <c:idx val="7"/>
              <c:layout>
                <c:manualLayout>
                  <c:x val="0.15894977694717297"/>
                  <c:y val="-0.2259060586176727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338860201529926"/>
                      <c:h val="7.37937445319335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5CEA-9345-8CF9-87DA57C7364E}"/>
                </c:ext>
              </c:extLst>
            </c:dLbl>
            <c:dLbl>
              <c:idx val="8"/>
              <c:layout>
                <c:manualLayout>
                  <c:x val="0.22246758047094217"/>
                  <c:y val="-0.115668334426946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CEA-9345-8CF9-87DA57C7364E}"/>
                </c:ext>
              </c:extLst>
            </c:dLbl>
            <c:dLbl>
              <c:idx val="9"/>
              <c:layout>
                <c:manualLayout>
                  <c:x val="0.24030678375802139"/>
                  <c:y val="-2.546068460192476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CEA-9345-8CF9-87DA57C736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31750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'General Fund Revenue'!$B$7:$B$16</c:f>
              <c:strCache>
                <c:ptCount val="10"/>
                <c:pt idx="0">
                  <c:v>Taxes</c:v>
                </c:pt>
                <c:pt idx="1">
                  <c:v>Licenses And Permits</c:v>
                </c:pt>
                <c:pt idx="2">
                  <c:v>Intergovernmental</c:v>
                </c:pt>
                <c:pt idx="3">
                  <c:v>Charges For Services</c:v>
                </c:pt>
                <c:pt idx="4">
                  <c:v>Fines And Forfeitures</c:v>
                </c:pt>
                <c:pt idx="5">
                  <c:v>Investment Income</c:v>
                </c:pt>
                <c:pt idx="6">
                  <c:v>Contributions And Donation</c:v>
                </c:pt>
                <c:pt idx="7">
                  <c:v>Miscellaneous</c:v>
                </c:pt>
                <c:pt idx="8">
                  <c:v>Use of Fund Balance </c:v>
                </c:pt>
                <c:pt idx="9">
                  <c:v>Other Financing Sources</c:v>
                </c:pt>
              </c:strCache>
            </c:strRef>
          </c:cat>
          <c:val>
            <c:numRef>
              <c:f>'General Fund Revenue'!$C$7:$C$16</c:f>
              <c:numCache>
                <c:formatCode>_(* #,##0_);_(* \(#,##0\);_(* "-"_);_(@_)</c:formatCode>
                <c:ptCount val="10"/>
                <c:pt idx="0" formatCode="_(&quot;$&quot;* #,##0_);_(&quot;$&quot;* \(#,##0\);_(&quot;$&quot;* &quot;-&quot;_);_(@_)">
                  <c:v>24356817</c:v>
                </c:pt>
                <c:pt idx="1">
                  <c:v>351500</c:v>
                </c:pt>
                <c:pt idx="2">
                  <c:v>713601</c:v>
                </c:pt>
                <c:pt idx="3">
                  <c:v>517663</c:v>
                </c:pt>
                <c:pt idx="4">
                  <c:v>276465</c:v>
                </c:pt>
                <c:pt idx="5">
                  <c:v>650010</c:v>
                </c:pt>
                <c:pt idx="6">
                  <c:v>24400</c:v>
                </c:pt>
                <c:pt idx="7">
                  <c:v>57800</c:v>
                </c:pt>
                <c:pt idx="8">
                  <c:v>4560672</c:v>
                </c:pt>
                <c:pt idx="9">
                  <c:v>1452246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5CEA-9345-8CF9-87DA57C736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06-12T17:42:11.571" idx="2">
    <p:pos x="10" y="1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2D4CD24-4FCE-4983-AFE6-5D5EF8AE90F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FC75AB-F398-4916-AE1C-BA45F27472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6697DC-BEAD-B34C-A279-6C51F04D7324}" type="datetime1">
              <a:rPr lang="en-US" smtClean="0"/>
              <a:t>6/13/2024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2BA6F7-CA99-4622-BF90-C1D9A3CB5F7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3F3896-07AA-405C-BB01-927C92FEB34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8EAC04-2AB0-4FFA-85FE-485FBC964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292552"/>
      </p:ext>
    </p:extLst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2E5B02-506C-C248-8E02-E9BAB56E1F8D}" type="datetime1">
              <a:rPr lang="en-US" smtClean="0"/>
              <a:t>6/13/2024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5630B-EB85-4D3C-A20A-EE8E014B1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502001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4F429-AB00-4BD5-A733-A33E8C7D01C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61D2778-C110-4355-B61B-9D4C0411EFB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292340B1-B2B1-8044-B49D-CF70919D783B}" type="datetime1">
              <a:rPr lang="en-US" smtClean="0"/>
              <a:t>6/13/2024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979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31566C-873F-4E87-A85D-D9719EEDAE1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A2B1E14-420F-40C7-9965-53130A8B85F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0B1C5809-D9B6-6F44-A2B9-E51EA988CFC6}" type="datetime1">
              <a:rPr lang="en-US" smtClean="0"/>
              <a:t>6/13/2024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91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4F429-AB00-4BD5-A733-A33E8C7D01C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61D2778-C110-4355-B61B-9D4C0411EFB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292340B1-B2B1-8044-B49D-CF70919D783B}" type="datetime1">
              <a:rPr lang="en-US" smtClean="0"/>
              <a:t>6/13/2024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065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BE9B4-412F-48A8-AEC7-62FD4C35FF9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4B5A684-591B-4718-8F08-8FC4ECB3389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2C7D443A-DB93-CA48-B2EE-7FA83EB78591}" type="datetime1">
              <a:rPr lang="en-US" smtClean="0"/>
              <a:t>6/13/2024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933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23AF6-8C61-46E3-9E48-6D909F8F8A3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8D66530-4FF9-4EC9-87B3-B888CCCB11F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0636CEA-AE0C-DF4F-AD9C-D50436C638A8}" type="datetime1">
              <a:rPr lang="en-US" smtClean="0"/>
              <a:t>6/13/2024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579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70DD3-7115-4F7A-8234-05938BC3E27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01DCA50-8148-43A0-9B3C-F98D202A52D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3FD6B4A0-945F-CB48-90A9-72F78ADBD45D}" type="datetime1">
              <a:rPr lang="en-US" smtClean="0"/>
              <a:t>6/13/2024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95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5E82ED-EAA0-262A-410E-88A2A35594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987EF4-2120-B24A-0637-1282FFAF7B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687DB5-BF92-7E47-B143-1A45B59EF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977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D7921D-95E1-7C7E-7044-00FAD2DCE3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C67BD3-2106-68AE-3777-5FF5E299B6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56C922-9708-2A40-AEEF-5F2F2C2D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675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839C-683F-4D2D-85E6-E4364CE37F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159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3D23D-5234-BD0D-A875-34C96F7868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BFC2C-4E35-0641-1ACD-D2C874B243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56C922-9708-2A40-AEEF-5F2F2C2D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571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2967B2-8B7B-450B-B81E-196BCD65FC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C0518-E104-7AEE-C708-049F84CE93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56C922-9708-2A40-AEEF-5F2F2C2D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35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838200" y="39650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87505F2-189F-60AD-6DC4-E2F82D3D8A4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30414" y="491013"/>
            <a:ext cx="5283333" cy="2937987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5CAC3E-6DE4-D2D6-5844-5E610CF04C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87DB5-BF92-7E47-B143-1A45B59EFBD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6EB47C-640D-CC2B-ECF7-21649770C0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60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accent6">
              <a:lumMod val="50000"/>
            </a:schemeClr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2"/>
          </a:solidFill>
          <a:latin typeface="Myriad Web" panose="020B05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accent6">
                <a:lumMod val="50000"/>
              </a:schemeClr>
            </a:gs>
            <a:gs pos="13000">
              <a:schemeClr val="bg1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2801566" y="317829"/>
            <a:ext cx="89841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2E9972A-B3BC-58CD-A93F-CF213367902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" y="222902"/>
            <a:ext cx="1925742" cy="107087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54C88-63A6-1D49-E169-9F49A05070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6C922-9708-2A40-AEEF-5F2F2C2D1DF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50B4C7-AF1C-2DF5-2460-9C64D59BB3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02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3" r:id="rId2"/>
    <p:sldLayoutId id="2147483684" r:id="rId3"/>
    <p:sldLayoutId id="2147483685" r:id="rId4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6">
              <a:lumMod val="50000"/>
            </a:schemeClr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Myriad Web" panose="020B05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Myriad Web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Myriad Web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Myriad Web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Myriad Web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Excel_Worksheet4.xls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package" Target="../embeddings/Microsoft_Word_Document5.docx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0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.xls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2.xls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5" Type="http://schemas.openxmlformats.org/officeDocument/2006/relationships/comments" Target="../comments/comment1.x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44505" y="3316515"/>
            <a:ext cx="8876323" cy="2617730"/>
          </a:xfrm>
        </p:spPr>
        <p:txBody>
          <a:bodyPr>
            <a:normAutofit/>
          </a:bodyPr>
          <a:lstStyle/>
          <a:p>
            <a:r>
              <a:rPr lang="en-US" sz="3200" b="1" dirty="0"/>
              <a:t>FY2025</a:t>
            </a:r>
            <a:br>
              <a:rPr lang="en-US" sz="3200" b="1" dirty="0"/>
            </a:br>
            <a:r>
              <a:rPr lang="en-US" sz="3200" b="1" dirty="0"/>
              <a:t>Public Hearing </a:t>
            </a:r>
            <a:br>
              <a:rPr lang="en-US" sz="3200" b="1" dirty="0"/>
            </a:br>
            <a:r>
              <a:rPr lang="en-US" sz="3200" b="1" dirty="0"/>
              <a:t>Budget Presentation </a:t>
            </a:r>
            <a:br>
              <a:rPr lang="en-US" sz="3200" b="1" dirty="0"/>
            </a:br>
            <a:r>
              <a:rPr lang="en-US" sz="3200" b="1" dirty="0"/>
              <a:t>June 13, 2024</a:t>
            </a:r>
            <a:br>
              <a:rPr lang="en-US" sz="3200" b="1" dirty="0"/>
            </a:b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53868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562AE-C63B-4045-A4B1-5330A49AC0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77108" y="381000"/>
            <a:ext cx="10402278" cy="579438"/>
          </a:xfrm>
        </p:spPr>
        <p:txBody>
          <a:bodyPr anchor="b">
            <a:normAutofit fontScale="90000"/>
          </a:bodyPr>
          <a:lstStyle/>
          <a:p>
            <a:br>
              <a:rPr lang="en-US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FY2025 General Fund Proposed Revenue Budget Compared to FY2024 Approved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97FA8-EF39-7A47-82DD-A62BFE77FEE6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0" y="1447800"/>
            <a:ext cx="5241925" cy="348932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52FC91F0-6138-4C5B-A074-F258831D41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0A436BA5-0A9B-46D1-A949-F69DCACFBC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D44839C-683F-4D2D-85E6-E4364CE37F67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B6B4D71-1EA2-4769-ADBD-1DD23EB8D2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7797866"/>
              </p:ext>
            </p:extLst>
          </p:nvPr>
        </p:nvGraphicFramePr>
        <p:xfrm>
          <a:off x="2528596" y="1108075"/>
          <a:ext cx="7660433" cy="524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Worksheet" r:id="rId4" imgW="5829212" imgH="4638675" progId="Excel.Sheet.12">
                  <p:embed/>
                </p:oleObj>
              </mc:Choice>
              <mc:Fallback>
                <p:oleObj name="Worksheet" r:id="rId4" imgW="5829212" imgH="463867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28596" y="1108075"/>
                        <a:ext cx="7660433" cy="5248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5376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2"/>
          </p:nvPr>
        </p:nvSpPr>
        <p:spPr>
          <a:xfrm>
            <a:off x="8307754" y="1082568"/>
            <a:ext cx="3684550" cy="578066"/>
          </a:xfrm>
          <a:ln>
            <a:solidFill>
              <a:srgbClr val="007033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sz="2000" b="1" dirty="0"/>
              <a:t>Total Revenue for General Fund Proposed Budget is $32,961,174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19115" y="373089"/>
            <a:ext cx="96577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>
                <a:latin typeface="+mj-lt"/>
              </a:rPr>
              <a:t>General Fund Proposed Revenue Budget</a:t>
            </a:r>
            <a:endParaRPr lang="en-US" sz="3200" b="1" dirty="0">
              <a:solidFill>
                <a:srgbClr val="002060"/>
              </a:solidFill>
              <a:latin typeface="+mj-lt"/>
            </a:endParaRPr>
          </a:p>
          <a:p>
            <a:endParaRPr lang="en-US" sz="2400" b="1" dirty="0">
              <a:latin typeface="+mj-lt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B82D606-EE5F-4A67-898A-74301FA3B4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15162" y="930142"/>
            <a:ext cx="7292592" cy="5494103"/>
          </a:xfrm>
        </p:spPr>
        <p:txBody>
          <a:bodyPr/>
          <a:lstStyle/>
          <a:p>
            <a:endParaRPr lang="en-US" i="1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2BD198C9-31FC-44AF-982E-57D604644E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0069AF60-0AB7-4C13-A88A-D38AC0DFC5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93B546B6-F8C0-3E32-7690-4384F7EF20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5010793"/>
              </p:ext>
            </p:extLst>
          </p:nvPr>
        </p:nvGraphicFramePr>
        <p:xfrm>
          <a:off x="1862137" y="-228600"/>
          <a:ext cx="8467725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66159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9D5FB-5A6F-4806-B042-A7A98C527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3812" y="208414"/>
            <a:ext cx="8984197" cy="823218"/>
          </a:xfrm>
        </p:spPr>
        <p:txBody>
          <a:bodyPr>
            <a:noAutofit/>
          </a:bodyPr>
          <a:lstStyle/>
          <a:p>
            <a:r>
              <a:rPr lang="en-US" sz="3600" b="1" dirty="0"/>
              <a:t>General Fund Significant Revenue Changes in the FY2025 Proposed Budget: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0308A-B47C-44F5-B2B6-C0F748B69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450D8E0-C12A-415D-857E-B33149BC0A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7876805"/>
              </p:ext>
            </p:extLst>
          </p:nvPr>
        </p:nvGraphicFramePr>
        <p:xfrm>
          <a:off x="1204913" y="1211263"/>
          <a:ext cx="10456862" cy="507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Document" r:id="rId4" imgW="5940848" imgH="2976061" progId="Word.Document.12">
                  <p:embed/>
                </p:oleObj>
              </mc:Choice>
              <mc:Fallback>
                <p:oleObj name="Document" r:id="rId4" imgW="5940848" imgH="297606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04913" y="1211263"/>
                        <a:ext cx="10456862" cy="5073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588A93A9-4821-4292-83F5-BC98D6CA4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AF186BF-67E2-4F34-A91D-E0C9D17FD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839C-683F-4D2D-85E6-E4364CE37F6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417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97867-3203-461D-B932-51B6FF94B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7412" y="2521767"/>
            <a:ext cx="8984197" cy="1325563"/>
          </a:xfrm>
        </p:spPr>
        <p:txBody>
          <a:bodyPr/>
          <a:lstStyle/>
          <a:p>
            <a:r>
              <a:rPr lang="en-US" b="1" dirty="0"/>
              <a:t>Other Funds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F9D93-AA3A-40F6-9828-1A0C9ACF4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1E3E3B-B233-4A3C-A6E1-93EBAA059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E208AD-7F05-4F13-9F00-B2EEC3C59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839C-683F-4D2D-85E6-E4364CE37F6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441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0"/>
            <a:ext cx="7772400" cy="922215"/>
          </a:xfrm>
        </p:spPr>
        <p:txBody>
          <a:bodyPr>
            <a:normAutofit/>
          </a:bodyPr>
          <a:lstStyle/>
          <a:p>
            <a:r>
              <a:rPr lang="en-US" sz="3600" b="1" dirty="0"/>
              <a:t>Other Funds</a:t>
            </a:r>
            <a:endParaRPr lang="en-US" sz="4000" b="1" u="sng" dirty="0">
              <a:solidFill>
                <a:schemeClr val="tx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2EEB860-6DFD-49D1-A4A6-4872093B8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C9EA64D-936F-4CFE-A0C4-E3DF0C57CE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8631275"/>
              </p:ext>
            </p:extLst>
          </p:nvPr>
        </p:nvGraphicFramePr>
        <p:xfrm>
          <a:off x="2883159" y="811764"/>
          <a:ext cx="7632441" cy="5738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Worksheet" r:id="rId3" imgW="4914812" imgH="3962400" progId="Excel.Sheet.12">
                  <p:embed/>
                </p:oleObj>
              </mc:Choice>
              <mc:Fallback>
                <p:oleObj name="Worksheet" r:id="rId3" imgW="4914812" imgH="39624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83159" y="811764"/>
                        <a:ext cx="7632441" cy="57383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FD794AE-1353-4168-94AA-678335D89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C8C9424-167C-4B90-9BA0-57A47D760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839C-683F-4D2D-85E6-E4364CE37F6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975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0" y="2774462"/>
            <a:ext cx="8915400" cy="1340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chemeClr val="tx1"/>
                </a:solidFill>
                <a:latin typeface="Arial Black" panose="020B0A04020102020204" pitchFamily="34" charset="0"/>
              </a:rPr>
              <a:t>     </a:t>
            </a:r>
            <a:r>
              <a:rPr lang="en-US" sz="6000" b="1" dirty="0">
                <a:solidFill>
                  <a:schemeClr val="tx1"/>
                </a:solidFill>
                <a:latin typeface="Arial Black" panose="020B0A04020102020204" pitchFamily="34" charset="0"/>
              </a:rPr>
              <a:t>Discussion</a:t>
            </a:r>
            <a:endParaRPr lang="en-US" sz="6000" dirty="0">
              <a:latin typeface="Arial Black" panose="020B0A040201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E0058-7828-47D2-83DE-2C74FC1A25C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0CD1F-ED15-4DE2-BAF7-FD58B14307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D44839C-683F-4D2D-85E6-E4364CE37F6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436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809E7-14DE-4A4A-A048-AC12EF31E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1566" y="195385"/>
            <a:ext cx="8984197" cy="570523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200" b="1" dirty="0"/>
              <a:t>Expenditures by Departments in the General Fund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7BEF280-7BBC-48EF-9EDC-0A052B8F99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6174195"/>
              </p:ext>
            </p:extLst>
          </p:nvPr>
        </p:nvGraphicFramePr>
        <p:xfrm>
          <a:off x="3040185" y="984739"/>
          <a:ext cx="6588369" cy="558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Worksheet" r:id="rId3" imgW="3876844" imgH="4219575" progId="Excel.Sheet.12">
                  <p:embed/>
                </p:oleObj>
              </mc:Choice>
              <mc:Fallback>
                <p:oleObj name="Worksheet" r:id="rId3" imgW="3876844" imgH="421957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0185" y="984739"/>
                        <a:ext cx="6588369" cy="558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2450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A7E22-12F1-4349-A3FB-23D4DF922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7138" y="136526"/>
            <a:ext cx="9378625" cy="785690"/>
          </a:xfrm>
        </p:spPr>
        <p:txBody>
          <a:bodyPr>
            <a:normAutofit fontScale="90000"/>
          </a:bodyPr>
          <a:lstStyle/>
          <a:p>
            <a:r>
              <a:rPr lang="en-US" sz="2900" b="1" dirty="0">
                <a:solidFill>
                  <a:srgbClr val="A0CF67">
                    <a:lumMod val="50000"/>
                  </a:srgbClr>
                </a:solidFill>
              </a:rPr>
              <a:t>Expenditures by Departments in the General Fund (Continued)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B3506-717A-4817-81F9-FDEE55CE2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8FE660-2ACA-4ED1-9105-16FFF1094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1B2AA7-CC6D-45AC-ACB5-F89947117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839C-683F-4D2D-85E6-E4364CE37F67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7F93F7A-CCE8-4EFD-A9D5-6FB4B7F855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783726"/>
              </p:ext>
            </p:extLst>
          </p:nvPr>
        </p:nvGraphicFramePr>
        <p:xfrm>
          <a:off x="3204308" y="1008186"/>
          <a:ext cx="6205415" cy="515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Worksheet" r:id="rId3" imgW="3876844" imgH="3895725" progId="Excel.Sheet.12">
                  <p:embed/>
                </p:oleObj>
              </mc:Choice>
              <mc:Fallback>
                <p:oleObj name="Worksheet" r:id="rId3" imgW="3876844" imgH="38957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04308" y="1008186"/>
                        <a:ext cx="6205415" cy="5150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5825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AD27E-C778-443B-A971-FF5050B8D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317830"/>
            <a:ext cx="9880764" cy="737248"/>
          </a:xfrm>
        </p:spPr>
        <p:txBody>
          <a:bodyPr>
            <a:normAutofit fontScale="90000"/>
          </a:bodyPr>
          <a:lstStyle/>
          <a:p>
            <a:r>
              <a:rPr lang="en-US" sz="2500" b="1" dirty="0">
                <a:solidFill>
                  <a:srgbClr val="0307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FY2025 Proposed Budget – Major Reclassification Changes in General Fund:</a:t>
            </a:r>
            <a:endParaRPr lang="en-US" sz="25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72414-70A3-48E8-B090-5F3E557C8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313BBEA-07F4-45E4-A005-704DB9446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F862350-F6EA-45CD-AC00-049B56E09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839C-683F-4D2D-85E6-E4364CE37F67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A654277-A1E7-4FEF-8BFA-1DAE9893A2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5238608"/>
              </p:ext>
            </p:extLst>
          </p:nvPr>
        </p:nvGraphicFramePr>
        <p:xfrm>
          <a:off x="1749425" y="1055688"/>
          <a:ext cx="9453563" cy="625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Document" r:id="rId3" imgW="6854825" imgH="4546829" progId="Word.Document.12">
                  <p:embed/>
                </p:oleObj>
              </mc:Choice>
              <mc:Fallback>
                <p:oleObj name="Document" r:id="rId3" imgW="6854825" imgH="454682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49425" y="1055688"/>
                        <a:ext cx="9453563" cy="6259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68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AD27E-C778-443B-A971-FF5050B8D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9603" y="367506"/>
            <a:ext cx="8984197" cy="881857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srgbClr val="0307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FY2025 Proposed Budget – Major Reclassification Changes in General Fund (Cont.)</a:t>
            </a:r>
            <a:r>
              <a:rPr lang="en-US" sz="3600" b="1" dirty="0">
                <a:solidFill>
                  <a:srgbClr val="0307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72414-70A3-48E8-B090-5F3E557C8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313BBEA-07F4-45E4-A005-704DB9446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F862350-F6EA-45CD-AC00-049B56E09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839C-683F-4D2D-85E6-E4364CE37F67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F18CDC7-C018-4C3A-B943-C311E9B3E0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2335676"/>
              </p:ext>
            </p:extLst>
          </p:nvPr>
        </p:nvGraphicFramePr>
        <p:xfrm>
          <a:off x="2369603" y="1312985"/>
          <a:ext cx="8984197" cy="5043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Document" r:id="rId3" imgW="6854825" imgH="3625350" progId="Word.Document.12">
                  <p:embed/>
                </p:oleObj>
              </mc:Choice>
              <mc:Fallback>
                <p:oleObj name="Document" r:id="rId3" imgW="6854825" imgH="362535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69603" y="1312985"/>
                        <a:ext cx="8984197" cy="50433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9775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B7129-C305-4A01-B9AC-14EE93F7E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1567" y="1828800"/>
            <a:ext cx="7694496" cy="2938584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Expenditures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A55E4-F63F-4A24-A589-CB5F9A7D6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EFB08B-3F3D-49E1-85F0-1778889C3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88E80A-6846-4124-B66F-93D53F200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839C-683F-4D2D-85E6-E4364CE37F6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332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562AE-C63B-4045-A4B1-5330A49AC0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77108" y="381000"/>
            <a:ext cx="10402278" cy="579438"/>
          </a:xfrm>
        </p:spPr>
        <p:txBody>
          <a:bodyPr anchor="b">
            <a:normAutofit fontScale="90000"/>
          </a:bodyPr>
          <a:lstStyle/>
          <a:p>
            <a:br>
              <a:rPr lang="en-US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FY2025 General Fund Proposed Expenditure Budget Compared to FY2024 Approved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97FA8-EF39-7A47-82DD-A62BFE77FEE6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0" y="1447800"/>
            <a:ext cx="5241925" cy="348932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A622244-DB7B-4B7A-8B12-25D338EAF5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0961126"/>
              </p:ext>
            </p:extLst>
          </p:nvPr>
        </p:nvGraphicFramePr>
        <p:xfrm>
          <a:off x="1716505" y="990240"/>
          <a:ext cx="8919411" cy="5867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Worksheet" r:id="rId4" imgW="5095926" imgH="2962275" progId="Excel.Sheet.12">
                  <p:embed/>
                </p:oleObj>
              </mc:Choice>
              <mc:Fallback>
                <p:oleObj name="Worksheet" r:id="rId4" imgW="5095926" imgH="2962275" progId="Excel.Shee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6A622244-DB7B-4B7A-8B12-25D338EAF52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16505" y="990240"/>
                        <a:ext cx="8919411" cy="58677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71CC6ADC-CFE1-4510-8BEA-A0D06075A7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70A592D-D50F-4CC7-8156-4076A66E8A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D44839C-683F-4D2D-85E6-E4364CE37F6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97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2"/>
          </p:nvPr>
        </p:nvSpPr>
        <p:spPr>
          <a:xfrm>
            <a:off x="8648700" y="930143"/>
            <a:ext cx="2024184" cy="822458"/>
          </a:xfrm>
          <a:ln>
            <a:solidFill>
              <a:srgbClr val="007033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en-US" sz="2000" b="1" dirty="0"/>
              <a:t>Total General Fund Proposed Budget is $32,961,174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19115" y="373089"/>
            <a:ext cx="96577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+mj-lt"/>
              </a:rPr>
              <a:t>General Fund Proposed Expenditure Budget</a:t>
            </a:r>
            <a:endParaRPr lang="en-US" sz="3200" b="1" dirty="0">
              <a:solidFill>
                <a:srgbClr val="002060"/>
              </a:solidFill>
              <a:latin typeface="+mj-lt"/>
            </a:endParaRPr>
          </a:p>
          <a:p>
            <a:endParaRPr lang="en-US" sz="2400" b="1" dirty="0">
              <a:latin typeface="+mj-lt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D7FEDCA8-428D-44AB-A287-F86EB10F4FA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55604167"/>
              </p:ext>
            </p:extLst>
          </p:nvPr>
        </p:nvGraphicFramePr>
        <p:xfrm>
          <a:off x="1647073" y="1064442"/>
          <a:ext cx="9829800" cy="5554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0271D87D-1B39-4C7E-B099-629AA15C45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3D48DBAA-19E0-461B-A0CA-FCB27FF4EC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420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562AE-C63B-4045-A4B1-5330A49AC0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77108" y="381000"/>
            <a:ext cx="10402278" cy="579438"/>
          </a:xfrm>
        </p:spPr>
        <p:txBody>
          <a:bodyPr anchor="b">
            <a:normAutofit fontScale="90000"/>
          </a:bodyPr>
          <a:lstStyle/>
          <a:p>
            <a:br>
              <a:rPr lang="en-US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FY2025 General Fund Proposed Expenditure Budget Compared to FY2024 Approved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97FA8-EF39-7A47-82DD-A62BFE77FEE6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0" y="1447800"/>
            <a:ext cx="5241925" cy="348932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71CC6ADC-CFE1-4510-8BEA-A0D06075A7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70A592D-D50F-4CC7-8156-4076A66E8A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D44839C-683F-4D2D-85E6-E4364CE37F67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2E6E98B-2015-449E-8D39-50E1CFC6E5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39657"/>
              </p:ext>
            </p:extLst>
          </p:nvPr>
        </p:nvGraphicFramePr>
        <p:xfrm>
          <a:off x="1651518" y="1136650"/>
          <a:ext cx="9078686" cy="521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Worksheet" r:id="rId4" imgW="4579599" imgH="4581439" progId="Excel.Sheet.12">
                  <p:embed/>
                </p:oleObj>
              </mc:Choice>
              <mc:Fallback>
                <p:oleObj name="Worksheet" r:id="rId4" imgW="4579599" imgH="458143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51518" y="1136650"/>
                        <a:ext cx="9078686" cy="5219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1717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9D5FB-5A6F-4806-B042-A7A98C527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3812" y="208414"/>
            <a:ext cx="8984197" cy="823218"/>
          </a:xfrm>
        </p:spPr>
        <p:txBody>
          <a:bodyPr>
            <a:noAutofit/>
          </a:bodyPr>
          <a:lstStyle/>
          <a:p>
            <a:r>
              <a:rPr lang="en-US" sz="3200" b="1" dirty="0"/>
              <a:t>Significant Expenditure Changes in the FY2025 Proposed Budget: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0308A-B47C-44F5-B2B6-C0F748B69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75A2899-1D31-418A-9F5D-FEDF84308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65606A3-F2BD-4FDE-AD01-8EE0F5C16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839C-683F-4D2D-85E6-E4364CE37F67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1522458-98A8-44E2-B96D-84F30ECF11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6107126"/>
              </p:ext>
            </p:extLst>
          </p:nvPr>
        </p:nvGraphicFramePr>
        <p:xfrm>
          <a:off x="1914790" y="1128712"/>
          <a:ext cx="9183219" cy="572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Document" r:id="rId3" imgW="5940848" imgH="3642294" progId="Word.Document.12">
                  <p:embed/>
                </p:oleObj>
              </mc:Choice>
              <mc:Fallback>
                <p:oleObj name="Document" r:id="rId3" imgW="5940848" imgH="364229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14790" y="1128712"/>
                        <a:ext cx="9183219" cy="5729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1510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7F58A-2A7B-4E3D-B13C-799AB6FF3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1566" y="1094153"/>
            <a:ext cx="7499111" cy="3298093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Revenues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E0567-7AC7-4F0C-8BB5-452DBD215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158A52-262E-48E3-BD75-6BD1AF9B3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58C42C-1C6D-42CE-ACF7-82ADA6274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839C-683F-4D2D-85E6-E4364CE37F6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79933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4">
      <a:dk1>
        <a:srgbClr val="030705"/>
      </a:dk1>
      <a:lt1>
        <a:srgbClr val="FFFFFF"/>
      </a:lt1>
      <a:dk2>
        <a:srgbClr val="004D43"/>
      </a:dk2>
      <a:lt2>
        <a:srgbClr val="A0CF67"/>
      </a:lt2>
      <a:accent1>
        <a:srgbClr val="004D43"/>
      </a:accent1>
      <a:accent2>
        <a:srgbClr val="A0CF67"/>
      </a:accent2>
      <a:accent3>
        <a:srgbClr val="E31837"/>
      </a:accent3>
      <a:accent4>
        <a:srgbClr val="FFFFFF"/>
      </a:accent4>
      <a:accent5>
        <a:srgbClr val="004D43"/>
      </a:accent5>
      <a:accent6>
        <a:srgbClr val="A0CF67"/>
      </a:accent6>
      <a:hlink>
        <a:srgbClr val="E31837"/>
      </a:hlink>
      <a:folHlink>
        <a:srgbClr val="FFFF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emplate2 [Read-Only]" id="{42C24059-B41C-4C67-9EA7-B4E781C85C28}" vid="{597D4A0E-601F-4348-9995-09A69CFB92BA}"/>
    </a:ext>
  </a:extLst>
</a:theme>
</file>

<file path=ppt/theme/theme2.xml><?xml version="1.0" encoding="utf-8"?>
<a:theme xmlns:a="http://schemas.openxmlformats.org/drawingml/2006/main" name="1_Custom Design">
  <a:themeElements>
    <a:clrScheme name="Custom 4">
      <a:dk1>
        <a:srgbClr val="030705"/>
      </a:dk1>
      <a:lt1>
        <a:srgbClr val="FFFFFF"/>
      </a:lt1>
      <a:dk2>
        <a:srgbClr val="004D43"/>
      </a:dk2>
      <a:lt2>
        <a:srgbClr val="A0CF67"/>
      </a:lt2>
      <a:accent1>
        <a:srgbClr val="004D43"/>
      </a:accent1>
      <a:accent2>
        <a:srgbClr val="A0CF67"/>
      </a:accent2>
      <a:accent3>
        <a:srgbClr val="E31837"/>
      </a:accent3>
      <a:accent4>
        <a:srgbClr val="FFFFFF"/>
      </a:accent4>
      <a:accent5>
        <a:srgbClr val="004D43"/>
      </a:accent5>
      <a:accent6>
        <a:srgbClr val="A0CF67"/>
      </a:accent6>
      <a:hlink>
        <a:srgbClr val="E31837"/>
      </a:hlink>
      <a:folHlink>
        <a:srgbClr val="FFFF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emplate2 [Read-Only]" id="{42C24059-B41C-4C67-9EA7-B4E781C85C28}" vid="{1119B73B-60F6-4763-9039-2EFB9211DEF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Template2</Template>
  <TotalTime>4636</TotalTime>
  <Words>234</Words>
  <Application>Microsoft Office PowerPoint</Application>
  <PresentationFormat>Widescreen</PresentationFormat>
  <Paragraphs>67</Paragraphs>
  <Slides>17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Arial</vt:lpstr>
      <vt:lpstr>Arial Black</vt:lpstr>
      <vt:lpstr>Calibri</vt:lpstr>
      <vt:lpstr>Calibri Light</vt:lpstr>
      <vt:lpstr>Myriad Web</vt:lpstr>
      <vt:lpstr>Times New Roman</vt:lpstr>
      <vt:lpstr>Custom Design</vt:lpstr>
      <vt:lpstr>1_Custom Design</vt:lpstr>
      <vt:lpstr>Microsoft Word Document</vt:lpstr>
      <vt:lpstr>Document</vt:lpstr>
      <vt:lpstr>Worksheet</vt:lpstr>
      <vt:lpstr>Microsoft Excel Worksheet</vt:lpstr>
      <vt:lpstr>FY2025 Public Hearing  Budget Presentation  June 13, 2024 </vt:lpstr>
      <vt:lpstr>FY2025 Proposed Budget – Major Reclassification Changes in General Fund:</vt:lpstr>
      <vt:lpstr>FY2025 Proposed Budget – Major Reclassification Changes in General Fund (Cont.):</vt:lpstr>
      <vt:lpstr>Expenditures</vt:lpstr>
      <vt:lpstr> FY2025 General Fund Proposed Expenditure Budget Compared to FY2024 Approved Budget</vt:lpstr>
      <vt:lpstr>PowerPoint Presentation</vt:lpstr>
      <vt:lpstr> FY2025 General Fund Proposed Expenditure Budget Compared to FY2024 Approved Budget</vt:lpstr>
      <vt:lpstr>Significant Expenditure Changes in the FY2025 Proposed Budget:</vt:lpstr>
      <vt:lpstr>Revenues</vt:lpstr>
      <vt:lpstr> FY2025 General Fund Proposed Revenue Budget Compared to FY2024 Approved Budget</vt:lpstr>
      <vt:lpstr>PowerPoint Presentation</vt:lpstr>
      <vt:lpstr>General Fund Significant Revenue Changes in the FY2025 Proposed Budget:</vt:lpstr>
      <vt:lpstr>Other Funds</vt:lpstr>
      <vt:lpstr>Other Funds</vt:lpstr>
      <vt:lpstr>PowerPoint Presentation</vt:lpstr>
      <vt:lpstr>Expenditures by Departments in the General Fund</vt:lpstr>
      <vt:lpstr>Expenditures by Departments in the General Fund (Continued)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Shanda Murphy</dc:creator>
  <cp:lastModifiedBy>Rose Kisaalita</cp:lastModifiedBy>
  <cp:revision>117</cp:revision>
  <cp:lastPrinted>2024-06-13T15:06:36Z</cp:lastPrinted>
  <dcterms:created xsi:type="dcterms:W3CDTF">2022-09-20T16:38:45Z</dcterms:created>
  <dcterms:modified xsi:type="dcterms:W3CDTF">2024-06-13T16:28:28Z</dcterms:modified>
</cp:coreProperties>
</file>